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5" r:id="rId3"/>
    <p:sldId id="257" r:id="rId4"/>
    <p:sldId id="262" r:id="rId5"/>
    <p:sldId id="263" r:id="rId6"/>
    <p:sldId id="258"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6" d="100"/>
          <a:sy n="36" d="100"/>
        </p:scale>
        <p:origin x="38" y="8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sl-SI"/>
              <a:t>Uredite slog naslova matrice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l-SI"/>
              <a:t>Kliknite, da uredite slog podnaslova matrice</a:t>
            </a:r>
            <a:endParaRPr lang="en-US" dirty="0"/>
          </a:p>
        </p:txBody>
      </p:sp>
      <p:sp>
        <p:nvSpPr>
          <p:cNvPr id="4" name="Date Placeholder 3"/>
          <p:cNvSpPr>
            <a:spLocks noGrp="1"/>
          </p:cNvSpPr>
          <p:nvPr>
            <p:ph type="dt" sz="half" idx="10"/>
          </p:nvPr>
        </p:nvSpPr>
        <p:spPr/>
        <p:txBody>
          <a:bodyPr/>
          <a:lstStyle/>
          <a:p>
            <a:fld id="{DB78A697-9D75-4DE8-8C28-1296A6CF43C1}" type="datetimeFigureOut">
              <a:rPr lang="en-US" smtClean="0"/>
              <a:t>12/21/2020</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0291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614FC935-CE77-4008-BAD9-6108F00BE393}" type="datetimeFigureOut">
              <a:rPr lang="en-US" smtClean="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671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sl-SI"/>
              <a:t>Uredite slog naslova matrice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94C562D5-4244-4B26-B385-E71032EABECD}" type="datetimeFigureOut">
              <a:rPr lang="en-US" smtClean="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1319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06DBD967-1B7E-40AA-AAF7-BA98E0E039F7}" type="datetimeFigureOut">
              <a:rPr lang="en-US" smtClean="0"/>
              <a:t>12/21/2020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227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sl-SI"/>
              <a:t>Uredite slog naslova matrice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a:xfrm>
            <a:off x="8593667" y="6272784"/>
            <a:ext cx="2644309" cy="365125"/>
          </a:xfrm>
        </p:spPr>
        <p:txBody>
          <a:bodyPr/>
          <a:lstStyle/>
          <a:p>
            <a:fld id="{B9D1490F-3E6A-4544-9694-22B6007FE3C6}" type="datetimeFigureOut">
              <a:rPr lang="en-US" smtClean="0"/>
              <a:t>12/21/2020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7269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EAAF9620-38BC-4982-922B-C904A70C41DD}" type="datetimeFigureOut">
              <a:rPr lang="en-US" smtClean="0"/>
              <a:t>12/21/2020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2446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a:t>Uredite slog naslova matrice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32956FC6-E80E-40CB-B83C-A6FFE3EF0BA6}" type="datetimeFigureOut">
              <a:rPr lang="en-US" smtClean="0"/>
              <a:t>12/21/2020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501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sl-SI"/>
              <a:t>Uredite slog naslova matrice</a:t>
            </a:r>
            <a:endParaRPr lang="en-US" dirty="0"/>
          </a:p>
        </p:txBody>
      </p:sp>
      <p:sp>
        <p:nvSpPr>
          <p:cNvPr id="3" name="Date Placeholder 2"/>
          <p:cNvSpPr>
            <a:spLocks noGrp="1"/>
          </p:cNvSpPr>
          <p:nvPr>
            <p:ph type="dt" sz="half" idx="10"/>
          </p:nvPr>
        </p:nvSpPr>
        <p:spPr/>
        <p:txBody>
          <a:bodyPr/>
          <a:lstStyle/>
          <a:p>
            <a:fld id="{ECFF863F-52DC-41B2-9D00-5A4E5632AC32}" type="datetimeFigureOut">
              <a:rPr lang="en-US" smtClean="0"/>
              <a:t>12/21/2020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764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55614-3909-43DC-A067-7F9842F8B81D}" type="datetimeFigureOut">
              <a:rPr lang="en-US" smtClean="0"/>
              <a:t>12/21/2020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3853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Vsebina z naslovo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l-SI"/>
              <a:t>Uredite slog naslova matrice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4"/>
          <p:cNvSpPr>
            <a:spLocks noGrp="1"/>
          </p:cNvSpPr>
          <p:nvPr>
            <p:ph type="dt" sz="half" idx="10"/>
          </p:nvPr>
        </p:nvSpPr>
        <p:spPr/>
        <p:txBody>
          <a:bodyPr/>
          <a:lstStyle/>
          <a:p>
            <a:fld id="{62829323-6A73-409C-86A6-9EAF0F851121}" type="datetimeFigureOut">
              <a:rPr lang="en-US" smtClean="0"/>
              <a:t>12/21/2020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828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sl-SI"/>
              <a:t>Uredite slog naslova matrice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Date Placeholder 4"/>
          <p:cNvSpPr>
            <a:spLocks noGrp="1"/>
          </p:cNvSpPr>
          <p:nvPr>
            <p:ph type="dt" sz="half" idx="10"/>
          </p:nvPr>
        </p:nvSpPr>
        <p:spPr/>
        <p:txBody>
          <a:bodyPr/>
          <a:lstStyle/>
          <a:p>
            <a:fld id="{0E240176-F1D3-49EC-82F4-0915A3AC4184}" type="datetimeFigureOut">
              <a:rPr lang="en-US" smtClean="0"/>
              <a:t>12/21/2020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003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0172865-FBF0-458A-BAFF-4F75173770F5}" type="datetimeFigureOut">
              <a:rPr lang="en-US" smtClean="0"/>
              <a:t>12/21/2020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1741070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c7aLyhZ94c&amp;list=RDZc7aLyhZ94c&amp;start_radio=1" TargetMode="External"/><Relationship Id="rId2" Type="http://schemas.openxmlformats.org/officeDocument/2006/relationships/hyperlink" Target="https://www.youtube.com/watch?v=8tiQg-yHVv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zbralismopogum.si/"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padlet.com/osstraziscekranj/KULturniDan" TargetMode="External"/><Relationship Id="rId2" Type="http://schemas.openxmlformats.org/officeDocument/2006/relationships/hyperlink" Target="https://video.arnes.si/portal/asset.zul?id=ocQmdDgciaBRCwCaTuXyueNu" TargetMode="Externa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hyperlink" Target="https://4d.rtvslo.si/arhiv/"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rot="21420000">
            <a:off x="786698" y="653946"/>
            <a:ext cx="9755187" cy="2766528"/>
          </a:xfrm>
        </p:spPr>
        <p:txBody>
          <a:bodyPr/>
          <a:lstStyle/>
          <a:p>
            <a:endParaRPr lang="sl-SI" dirty="0"/>
          </a:p>
        </p:txBody>
      </p:sp>
      <p:sp>
        <p:nvSpPr>
          <p:cNvPr id="3" name="Podnaslov 2"/>
          <p:cNvSpPr>
            <a:spLocks noGrp="1"/>
          </p:cNvSpPr>
          <p:nvPr>
            <p:ph type="subTitle" idx="1"/>
          </p:nvPr>
        </p:nvSpPr>
        <p:spPr/>
        <p:txBody>
          <a:bodyPr/>
          <a:lstStyle/>
          <a:p>
            <a:r>
              <a:rPr lang="sl-SI" dirty="0"/>
              <a:t>Stražišče, 24. 12. 2020</a:t>
            </a:r>
          </a:p>
          <a:p>
            <a:r>
              <a:rPr lang="sl-SI" dirty="0"/>
              <a:t>                                         OŠ Stražišče Kranj</a:t>
            </a:r>
          </a:p>
        </p:txBody>
      </p:sp>
      <p:sp>
        <p:nvSpPr>
          <p:cNvPr id="4" name="Pravokotnik 3"/>
          <p:cNvSpPr/>
          <p:nvPr/>
        </p:nvSpPr>
        <p:spPr>
          <a:xfrm rot="21190887">
            <a:off x="1346580" y="1722613"/>
            <a:ext cx="9507158" cy="1862048"/>
          </a:xfrm>
          <a:prstGeom prst="rect">
            <a:avLst/>
          </a:prstGeom>
          <a:noFill/>
        </p:spPr>
        <p:txBody>
          <a:bodyPr wrap="square" lIns="91440" tIns="45720" rIns="91440" bIns="45720">
            <a:spAutoFit/>
          </a:bodyPr>
          <a:lstStyle/>
          <a:p>
            <a:pPr algn="ctr"/>
            <a:r>
              <a:rPr lang="sl-SI" sz="11500" b="1" cap="none" spc="0"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KULturni</a:t>
            </a:r>
            <a:r>
              <a:rPr lang="sl-SI"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dan</a:t>
            </a:r>
          </a:p>
        </p:txBody>
      </p:sp>
    </p:spTree>
    <p:extLst>
      <p:ext uri="{BB962C8B-B14F-4D97-AF65-F5344CB8AC3E}">
        <p14:creationId xmlns:p14="http://schemas.microsoft.com/office/powerpoint/2010/main" val="2725058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493776" y="420624"/>
            <a:ext cx="10954512" cy="5884382"/>
          </a:xfrm>
        </p:spPr>
        <p:txBody>
          <a:bodyPr>
            <a:noAutofit/>
          </a:bodyPr>
          <a:lstStyle/>
          <a:p>
            <a:r>
              <a:rPr lang="sl-SI" sz="4800" dirty="0">
                <a:solidFill>
                  <a:schemeClr val="bg1">
                    <a:lumMod val="85000"/>
                  </a:schemeClr>
                </a:solidFill>
              </a:rPr>
              <a:t>S</a:t>
            </a:r>
            <a:r>
              <a:rPr lang="sl-SI" sz="4800" dirty="0"/>
              <a:t>: sloveča</a:t>
            </a:r>
            <a:br>
              <a:rPr lang="sl-SI" sz="4800" dirty="0"/>
            </a:br>
            <a:r>
              <a:rPr lang="sl-SI" sz="4800" dirty="0"/>
              <a:t>	</a:t>
            </a:r>
            <a:r>
              <a:rPr lang="sl-SI" sz="4800" dirty="0">
                <a:solidFill>
                  <a:srgbClr val="0070C0"/>
                </a:solidFill>
              </a:rPr>
              <a:t>L</a:t>
            </a:r>
            <a:r>
              <a:rPr lang="sl-SI" sz="4800" dirty="0"/>
              <a:t>: ljubezniva</a:t>
            </a:r>
            <a:br>
              <a:rPr lang="sl-SI" sz="4800" dirty="0"/>
            </a:br>
            <a:r>
              <a:rPr lang="sl-SI" sz="4800" dirty="0"/>
              <a:t>		</a:t>
            </a:r>
            <a:r>
              <a:rPr lang="sl-SI" sz="4800" dirty="0">
                <a:solidFill>
                  <a:srgbClr val="FF0000"/>
                </a:solidFill>
              </a:rPr>
              <a:t>O</a:t>
            </a:r>
            <a:r>
              <a:rPr lang="sl-SI" sz="4800" dirty="0"/>
              <a:t>: ovenčana</a:t>
            </a:r>
            <a:br>
              <a:rPr lang="sl-SI" sz="4800" dirty="0"/>
            </a:br>
            <a:r>
              <a:rPr lang="sl-SI" sz="4800" dirty="0"/>
              <a:t>			</a:t>
            </a:r>
            <a:r>
              <a:rPr lang="sl-SI" sz="4800" dirty="0">
                <a:solidFill>
                  <a:schemeClr val="bg1">
                    <a:lumMod val="85000"/>
                  </a:schemeClr>
                </a:solidFill>
              </a:rPr>
              <a:t>V</a:t>
            </a:r>
            <a:r>
              <a:rPr lang="sl-SI" sz="4800" dirty="0"/>
              <a:t>: veličastna</a:t>
            </a:r>
            <a:br>
              <a:rPr lang="sl-SI" sz="4800" dirty="0"/>
            </a:br>
            <a:r>
              <a:rPr lang="sl-SI" sz="4800" dirty="0"/>
              <a:t>				</a:t>
            </a:r>
            <a:r>
              <a:rPr lang="sl-SI" sz="4800" dirty="0">
                <a:solidFill>
                  <a:srgbClr val="0070C0"/>
                </a:solidFill>
              </a:rPr>
              <a:t>E</a:t>
            </a:r>
            <a:r>
              <a:rPr lang="sl-SI" sz="4800" dirty="0"/>
              <a:t>: edinstvena</a:t>
            </a:r>
            <a:br>
              <a:rPr lang="sl-SI" sz="4800" dirty="0"/>
            </a:br>
            <a:r>
              <a:rPr lang="sl-SI" sz="4800" dirty="0"/>
              <a:t>					</a:t>
            </a:r>
            <a:r>
              <a:rPr lang="sl-SI" sz="4800" dirty="0">
                <a:solidFill>
                  <a:srgbClr val="FF0000"/>
                </a:solidFill>
              </a:rPr>
              <a:t>N</a:t>
            </a:r>
            <a:r>
              <a:rPr lang="sl-SI" sz="4800" dirty="0"/>
              <a:t>: nova</a:t>
            </a:r>
            <a:br>
              <a:rPr lang="sl-SI" sz="4800" dirty="0"/>
            </a:br>
            <a:r>
              <a:rPr lang="sl-SI" sz="4800" dirty="0"/>
              <a:t>						</a:t>
            </a:r>
            <a:r>
              <a:rPr lang="sl-SI" sz="4800" dirty="0">
                <a:solidFill>
                  <a:schemeClr val="bg1">
                    <a:lumMod val="85000"/>
                  </a:schemeClr>
                </a:solidFill>
              </a:rPr>
              <a:t>I</a:t>
            </a:r>
            <a:r>
              <a:rPr lang="sl-SI" sz="4800" dirty="0"/>
              <a:t>: impresivna</a:t>
            </a:r>
            <a:br>
              <a:rPr lang="sl-SI" sz="4800" dirty="0"/>
            </a:br>
            <a:r>
              <a:rPr lang="sl-SI" sz="4800" dirty="0"/>
              <a:t>							</a:t>
            </a:r>
            <a:r>
              <a:rPr lang="sl-SI" sz="4800" dirty="0">
                <a:solidFill>
                  <a:srgbClr val="0070C0"/>
                </a:solidFill>
              </a:rPr>
              <a:t>J</a:t>
            </a:r>
            <a:r>
              <a:rPr lang="sl-SI" sz="4800" dirty="0"/>
              <a:t>: junaška</a:t>
            </a:r>
            <a:br>
              <a:rPr lang="sl-SI" sz="4800" dirty="0"/>
            </a:br>
            <a:r>
              <a:rPr lang="sl-SI" sz="4800" dirty="0"/>
              <a:t>								</a:t>
            </a:r>
            <a:r>
              <a:rPr lang="sl-SI" sz="4800" dirty="0">
                <a:solidFill>
                  <a:srgbClr val="FF0000"/>
                </a:solidFill>
              </a:rPr>
              <a:t>A</a:t>
            </a:r>
            <a:r>
              <a:rPr lang="sl-SI" sz="4800" dirty="0"/>
              <a:t>: avtonomna</a:t>
            </a:r>
          </a:p>
        </p:txBody>
      </p:sp>
      <p:sp>
        <p:nvSpPr>
          <p:cNvPr id="5" name="Označba mesta besedila 4"/>
          <p:cNvSpPr>
            <a:spLocks noGrp="1"/>
          </p:cNvSpPr>
          <p:nvPr>
            <p:ph type="body" idx="1"/>
          </p:nvPr>
        </p:nvSpPr>
        <p:spPr>
          <a:xfrm>
            <a:off x="896112" y="5431536"/>
            <a:ext cx="10322222" cy="1197864"/>
          </a:xfrm>
        </p:spPr>
        <p:txBody>
          <a:bodyPr>
            <a:normAutofit/>
          </a:bodyPr>
          <a:lstStyle/>
          <a:p>
            <a:r>
              <a:rPr lang="sl-SI" sz="7200" b="1" dirty="0">
                <a:solidFill>
                  <a:schemeClr val="bg1"/>
                </a:solidFill>
                <a:effectLst>
                  <a:outerShdw blurRad="38100" dist="38100" dir="2700000" algn="tl">
                    <a:srgbClr val="000000">
                      <a:alpha val="43137"/>
                    </a:srgbClr>
                  </a:outerShdw>
                </a:effectLst>
              </a:rPr>
              <a:t>S</a:t>
            </a:r>
            <a:r>
              <a:rPr lang="sl-SI" sz="7200" b="1" dirty="0">
                <a:effectLst>
                  <a:outerShdw blurRad="38100" dist="38100" dir="2700000" algn="tl">
                    <a:srgbClr val="000000">
                      <a:alpha val="43137"/>
                    </a:srgbClr>
                  </a:outerShdw>
                </a:effectLst>
              </a:rPr>
              <a:t> </a:t>
            </a:r>
            <a:r>
              <a:rPr lang="sl-SI" sz="7200" b="1" dirty="0">
                <a:solidFill>
                  <a:srgbClr val="0070C0"/>
                </a:solidFill>
                <a:effectLst>
                  <a:outerShdw blurRad="38100" dist="38100" dir="2700000" algn="tl">
                    <a:srgbClr val="000000">
                      <a:alpha val="43137"/>
                    </a:srgbClr>
                  </a:outerShdw>
                </a:effectLst>
              </a:rPr>
              <a:t>L</a:t>
            </a:r>
            <a:r>
              <a:rPr lang="sl-SI" sz="7200" b="1" dirty="0">
                <a:effectLst>
                  <a:outerShdw blurRad="38100" dist="38100" dir="2700000" algn="tl">
                    <a:srgbClr val="000000">
                      <a:alpha val="43137"/>
                    </a:srgbClr>
                  </a:outerShdw>
                </a:effectLst>
              </a:rPr>
              <a:t> </a:t>
            </a:r>
            <a:r>
              <a:rPr lang="sl-SI" sz="7200" b="1" dirty="0">
                <a:solidFill>
                  <a:srgbClr val="FF0000"/>
                </a:solidFill>
                <a:effectLst>
                  <a:outerShdw blurRad="38100" dist="38100" dir="2700000" algn="tl">
                    <a:srgbClr val="000000">
                      <a:alpha val="43137"/>
                    </a:srgbClr>
                  </a:outerShdw>
                </a:effectLst>
              </a:rPr>
              <a:t>O</a:t>
            </a:r>
            <a:r>
              <a:rPr lang="sl-SI" sz="7200" b="1" dirty="0">
                <a:effectLst>
                  <a:outerShdw blurRad="38100" dist="38100" dir="2700000" algn="tl">
                    <a:srgbClr val="000000">
                      <a:alpha val="43137"/>
                    </a:srgbClr>
                  </a:outerShdw>
                </a:effectLst>
              </a:rPr>
              <a:t> </a:t>
            </a:r>
            <a:r>
              <a:rPr lang="sl-SI" sz="7200" b="1" dirty="0">
                <a:solidFill>
                  <a:schemeClr val="bg1"/>
                </a:solidFill>
                <a:effectLst>
                  <a:outerShdw blurRad="38100" dist="38100" dir="2700000" algn="tl">
                    <a:srgbClr val="000000">
                      <a:alpha val="43137"/>
                    </a:srgbClr>
                  </a:outerShdw>
                </a:effectLst>
              </a:rPr>
              <a:t>V</a:t>
            </a:r>
            <a:r>
              <a:rPr lang="sl-SI" sz="7200" b="1" dirty="0">
                <a:effectLst>
                  <a:outerShdw blurRad="38100" dist="38100" dir="2700000" algn="tl">
                    <a:srgbClr val="000000">
                      <a:alpha val="43137"/>
                    </a:srgbClr>
                  </a:outerShdw>
                </a:effectLst>
              </a:rPr>
              <a:t> </a:t>
            </a:r>
            <a:r>
              <a:rPr lang="sl-SI" sz="7200" b="1" dirty="0">
                <a:solidFill>
                  <a:srgbClr val="0070C0"/>
                </a:solidFill>
                <a:effectLst>
                  <a:outerShdw blurRad="38100" dist="38100" dir="2700000" algn="tl">
                    <a:srgbClr val="000000">
                      <a:alpha val="43137"/>
                    </a:srgbClr>
                  </a:outerShdw>
                </a:effectLst>
              </a:rPr>
              <a:t>E</a:t>
            </a:r>
            <a:r>
              <a:rPr lang="sl-SI" sz="7200" b="1" dirty="0">
                <a:effectLst>
                  <a:outerShdw blurRad="38100" dist="38100" dir="2700000" algn="tl">
                    <a:srgbClr val="000000">
                      <a:alpha val="43137"/>
                    </a:srgbClr>
                  </a:outerShdw>
                </a:effectLst>
              </a:rPr>
              <a:t> </a:t>
            </a:r>
            <a:r>
              <a:rPr lang="sl-SI" sz="7200" b="1" dirty="0">
                <a:solidFill>
                  <a:srgbClr val="FF0000"/>
                </a:solidFill>
                <a:effectLst>
                  <a:outerShdw blurRad="38100" dist="38100" dir="2700000" algn="tl">
                    <a:srgbClr val="000000">
                      <a:alpha val="43137"/>
                    </a:srgbClr>
                  </a:outerShdw>
                </a:effectLst>
              </a:rPr>
              <a:t>N</a:t>
            </a:r>
            <a:r>
              <a:rPr lang="sl-SI" sz="7200" b="1" dirty="0">
                <a:effectLst>
                  <a:outerShdw blurRad="38100" dist="38100" dir="2700000" algn="tl">
                    <a:srgbClr val="000000">
                      <a:alpha val="43137"/>
                    </a:srgbClr>
                  </a:outerShdw>
                </a:effectLst>
              </a:rPr>
              <a:t> </a:t>
            </a:r>
            <a:r>
              <a:rPr lang="sl-SI" sz="7200" b="1" dirty="0">
                <a:solidFill>
                  <a:schemeClr val="bg1"/>
                </a:solidFill>
                <a:effectLst>
                  <a:outerShdw blurRad="38100" dist="38100" dir="2700000" algn="tl">
                    <a:srgbClr val="000000">
                      <a:alpha val="43137"/>
                    </a:srgbClr>
                  </a:outerShdw>
                </a:effectLst>
              </a:rPr>
              <a:t>I</a:t>
            </a:r>
            <a:r>
              <a:rPr lang="sl-SI" sz="7200" b="1" dirty="0">
                <a:effectLst>
                  <a:outerShdw blurRad="38100" dist="38100" dir="2700000" algn="tl">
                    <a:srgbClr val="000000">
                      <a:alpha val="43137"/>
                    </a:srgbClr>
                  </a:outerShdw>
                </a:effectLst>
              </a:rPr>
              <a:t> </a:t>
            </a:r>
            <a:r>
              <a:rPr lang="sl-SI" sz="7200" b="1" dirty="0">
                <a:solidFill>
                  <a:srgbClr val="0070C0"/>
                </a:solidFill>
                <a:effectLst>
                  <a:outerShdw blurRad="38100" dist="38100" dir="2700000" algn="tl">
                    <a:srgbClr val="000000">
                      <a:alpha val="43137"/>
                    </a:srgbClr>
                  </a:outerShdw>
                </a:effectLst>
              </a:rPr>
              <a:t>J</a:t>
            </a:r>
            <a:r>
              <a:rPr lang="sl-SI" sz="7200" b="1" dirty="0">
                <a:effectLst>
                  <a:outerShdw blurRad="38100" dist="38100" dir="2700000" algn="tl">
                    <a:srgbClr val="000000">
                      <a:alpha val="43137"/>
                    </a:srgbClr>
                  </a:outerShdw>
                </a:effectLst>
              </a:rPr>
              <a:t> </a:t>
            </a:r>
            <a:r>
              <a:rPr lang="sl-SI" sz="7200" b="1" dirty="0">
                <a:solidFill>
                  <a:srgbClr val="FF0000"/>
                </a:solidFill>
                <a:effectLst>
                  <a:outerShdw blurRad="38100" dist="38100" dir="2700000" algn="tl">
                    <a:srgbClr val="000000">
                      <a:alpha val="43137"/>
                    </a:srgbClr>
                  </a:outerShdw>
                </a:effectLst>
              </a:rPr>
              <a:t>A</a:t>
            </a:r>
          </a:p>
        </p:txBody>
      </p:sp>
    </p:spTree>
    <p:extLst>
      <p:ext uri="{BB962C8B-B14F-4D97-AF65-F5344CB8AC3E}">
        <p14:creationId xmlns:p14="http://schemas.microsoft.com/office/powerpoint/2010/main" val="1236143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4800" dirty="0"/>
              <a:t>26. 12.: DAN SAMOSTOJNOSTI IN ENOTNOSTI</a:t>
            </a:r>
          </a:p>
        </p:txBody>
      </p:sp>
      <p:sp>
        <p:nvSpPr>
          <p:cNvPr id="3" name="Označba mesta vsebine 2"/>
          <p:cNvSpPr>
            <a:spLocks noGrp="1"/>
          </p:cNvSpPr>
          <p:nvPr>
            <p:ph idx="1"/>
          </p:nvPr>
        </p:nvSpPr>
        <p:spPr/>
        <p:txBody>
          <a:bodyPr/>
          <a:lstStyle/>
          <a:p>
            <a:r>
              <a:rPr lang="sl-SI" dirty="0"/>
              <a:t>Na posnetku si oglej, zakaj je 26. 12. državni praznik:</a:t>
            </a:r>
          </a:p>
          <a:p>
            <a:r>
              <a:rPr lang="sl-SI" dirty="0">
                <a:hlinkClick r:id="rId2"/>
              </a:rPr>
              <a:t>https://www.youtube.com/watch?v=8tiQg-yHVv8</a:t>
            </a:r>
            <a:r>
              <a:rPr lang="sl-SI" dirty="0"/>
              <a:t> </a:t>
            </a:r>
          </a:p>
          <a:p>
            <a:pPr marL="0" indent="0">
              <a:buNone/>
            </a:pPr>
            <a:endParaRPr lang="sl-SI" dirty="0"/>
          </a:p>
          <a:p>
            <a:pPr marL="0" indent="0">
              <a:buNone/>
            </a:pPr>
            <a:endParaRPr lang="sl-SI" dirty="0"/>
          </a:p>
          <a:p>
            <a:r>
              <a:rPr lang="sl-SI" dirty="0"/>
              <a:t>Po kliku boš zaslišal slovensko himno (ne pozabi na bonton pri predvajanju slovenskega državnega simbola):</a:t>
            </a:r>
          </a:p>
          <a:p>
            <a:r>
              <a:rPr lang="sl-SI" dirty="0">
                <a:hlinkClick r:id="rId3"/>
              </a:rPr>
              <a:t>https://www.youtube.com/watch?v=Zc7aLyhZ94c&amp;list=RDZc7aLyhZ94c&amp;start_radio=1</a:t>
            </a:r>
            <a:r>
              <a:rPr lang="sl-SI" dirty="0"/>
              <a:t> </a:t>
            </a:r>
          </a:p>
        </p:txBody>
      </p:sp>
    </p:spTree>
    <p:extLst>
      <p:ext uri="{BB962C8B-B14F-4D97-AF65-F5344CB8AC3E}">
        <p14:creationId xmlns:p14="http://schemas.microsoft.com/office/powerpoint/2010/main" val="373557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ircle(in)">
                                      <p:cBhvr>
                                        <p:cTn id="20" dur="2000"/>
                                        <p:tgtEl>
                                          <p:spTgt spid="3">
                                            <p:txEl>
                                              <p:pRg st="4" end="4"/>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ircle(in)">
                                      <p:cBhvr>
                                        <p:cTn id="2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26305" y="214666"/>
            <a:ext cx="10058400" cy="1609344"/>
          </a:xfrm>
        </p:spPr>
        <p:txBody>
          <a:bodyPr>
            <a:normAutofit/>
          </a:bodyPr>
          <a:lstStyle/>
          <a:p>
            <a:r>
              <a:rPr lang="sl-SI" sz="4800" dirty="0"/>
              <a:t>26. 12. DAN SAMOSTOJNOSTI IN ENOTNOSTI</a:t>
            </a:r>
          </a:p>
        </p:txBody>
      </p:sp>
      <p:sp>
        <p:nvSpPr>
          <p:cNvPr id="4" name="Označba mesta vsebine 3"/>
          <p:cNvSpPr>
            <a:spLocks noGrp="1"/>
          </p:cNvSpPr>
          <p:nvPr>
            <p:ph idx="1"/>
          </p:nvPr>
        </p:nvSpPr>
        <p:spPr>
          <a:xfrm>
            <a:off x="687977" y="1846473"/>
            <a:ext cx="7715793" cy="4044184"/>
          </a:xfrm>
          <a:prstGeom prst="rect">
            <a:avLst/>
          </a:prstGeom>
        </p:spPr>
        <p:txBody>
          <a:bodyPr wrap="square">
            <a:spAutoFit/>
          </a:bodyPr>
          <a:lstStyle/>
          <a:p>
            <a:r>
              <a:rPr lang="sl-SI" sz="1800" b="1" dirty="0">
                <a:solidFill>
                  <a:srgbClr val="C00000"/>
                </a:solidFill>
              </a:rPr>
              <a:t>Plebiscit o samostojnosti Slovenije</a:t>
            </a:r>
            <a:r>
              <a:rPr lang="sl-SI" sz="1800" dirty="0">
                <a:solidFill>
                  <a:srgbClr val="666666"/>
                </a:solidFill>
              </a:rPr>
              <a:t> je potekal </a:t>
            </a:r>
            <a:r>
              <a:rPr lang="sl-SI" sz="1800" b="1" dirty="0">
                <a:solidFill>
                  <a:srgbClr val="C00000"/>
                </a:solidFill>
              </a:rPr>
              <a:t>23. decembra 1990. </a:t>
            </a:r>
            <a:r>
              <a:rPr lang="sl-SI" sz="1800" dirty="0">
                <a:solidFill>
                  <a:srgbClr val="666666"/>
                </a:solidFill>
              </a:rPr>
              <a:t>Na njem so se slovenski volivci odločali o vprašanju: </a:t>
            </a:r>
            <a:r>
              <a:rPr lang="sl-SI" sz="1800" b="1" dirty="0">
                <a:solidFill>
                  <a:srgbClr val="C00000"/>
                </a:solidFill>
              </a:rPr>
              <a:t>Ali naj Republika Slovenija postane samostojna in neodvisna država?</a:t>
            </a:r>
            <a:endParaRPr lang="sl-SI" sz="1800" dirty="0">
              <a:solidFill>
                <a:srgbClr val="C00000"/>
              </a:solidFill>
            </a:endParaRPr>
          </a:p>
          <a:p>
            <a:r>
              <a:rPr lang="sl-SI" sz="1800" dirty="0">
                <a:solidFill>
                  <a:srgbClr val="666666"/>
                </a:solidFill>
              </a:rPr>
              <a:t>Po </a:t>
            </a:r>
            <a:r>
              <a:rPr lang="sl-SI" sz="1800" i="1" dirty="0">
                <a:solidFill>
                  <a:srgbClr val="666666"/>
                </a:solidFill>
              </a:rPr>
              <a:t>Zakonu o plebiscitu o samostojnosti in neodvisnosti Republike Slovenije</a:t>
            </a:r>
            <a:r>
              <a:rPr lang="sl-SI" sz="1800" dirty="0">
                <a:solidFill>
                  <a:srgbClr val="666666"/>
                </a:solidFill>
              </a:rPr>
              <a:t> se je morala za uspeh plebiscita o vprašanju </a:t>
            </a:r>
            <a:r>
              <a:rPr lang="sl-SI" sz="1800" b="1" dirty="0">
                <a:solidFill>
                  <a:srgbClr val="666666"/>
                </a:solidFill>
              </a:rPr>
              <a:t>pozitivno opredeliti</a:t>
            </a:r>
            <a:r>
              <a:rPr lang="sl-SI" sz="1800" dirty="0">
                <a:solidFill>
                  <a:srgbClr val="666666"/>
                </a:solidFill>
              </a:rPr>
              <a:t> </a:t>
            </a:r>
            <a:r>
              <a:rPr lang="sl-SI" sz="1800" b="1" dirty="0">
                <a:solidFill>
                  <a:srgbClr val="666666"/>
                </a:solidFill>
              </a:rPr>
              <a:t>več kot polovica vseh volilnih upravičencev.</a:t>
            </a:r>
            <a:endParaRPr lang="sl-SI" sz="1800" dirty="0">
              <a:solidFill>
                <a:srgbClr val="4C4C4C"/>
              </a:solidFill>
            </a:endParaRPr>
          </a:p>
          <a:p>
            <a:r>
              <a:rPr lang="sl-SI" sz="1800" dirty="0">
                <a:solidFill>
                  <a:srgbClr val="666666"/>
                </a:solidFill>
              </a:rPr>
              <a:t>Rezultati so bili </a:t>
            </a:r>
            <a:r>
              <a:rPr lang="sl-SI" sz="1800" b="1" dirty="0">
                <a:solidFill>
                  <a:srgbClr val="C00000"/>
                </a:solidFill>
              </a:rPr>
              <a:t>razglašeni 26. decembra.</a:t>
            </a:r>
            <a:r>
              <a:rPr lang="sl-SI" sz="1800" dirty="0">
                <a:solidFill>
                  <a:srgbClr val="C00000"/>
                </a:solidFill>
              </a:rPr>
              <a:t> </a:t>
            </a:r>
            <a:r>
              <a:rPr lang="sl-SI" sz="1800" dirty="0">
                <a:solidFill>
                  <a:srgbClr val="666666"/>
                </a:solidFill>
              </a:rPr>
              <a:t>Plebiscit je imel 93,2- </a:t>
            </a:r>
            <a:br>
              <a:rPr lang="sl-SI" sz="1800" dirty="0">
                <a:solidFill>
                  <a:srgbClr val="666666"/>
                </a:solidFill>
              </a:rPr>
            </a:br>
            <a:r>
              <a:rPr lang="sl-SI" sz="1800" dirty="0">
                <a:solidFill>
                  <a:srgbClr val="666666"/>
                </a:solidFill>
              </a:rPr>
              <a:t>-odstotno udeležbo. 1.289.369 udeležencev oz. 95 odstotkov se jih je odločilo za samostojno in neodvisno Slovenijo, kar predstavlja </a:t>
            </a:r>
            <a:r>
              <a:rPr lang="sl-SI" sz="1800" b="1" dirty="0">
                <a:solidFill>
                  <a:srgbClr val="C00000"/>
                </a:solidFill>
              </a:rPr>
              <a:t>88,5 odstotkov vseh takratnih volilnih upravičencev.</a:t>
            </a:r>
            <a:r>
              <a:rPr lang="sl-SI" sz="1800" dirty="0">
                <a:solidFill>
                  <a:srgbClr val="C00000"/>
                </a:solidFill>
              </a:rPr>
              <a:t> </a:t>
            </a:r>
          </a:p>
          <a:p>
            <a:r>
              <a:rPr lang="sl-SI" sz="1800" b="1" dirty="0">
                <a:solidFill>
                  <a:srgbClr val="C00000"/>
                </a:solidFill>
              </a:rPr>
              <a:t>Naslednje leto, 25. junija 1991, je Slovenija postala samostojna in neodvisna država. To je bil največji dosežek slovenskega naroda, ki je v stoletjih ohranil svoj jezik in kulturo, vendar ni imel svoje države oz. samostojnosti.</a:t>
            </a:r>
            <a:endParaRPr lang="sl-SI" sz="1800" b="0" i="0" dirty="0">
              <a:solidFill>
                <a:srgbClr val="C00000"/>
              </a:solidFill>
              <a:effectLst/>
            </a:endParaRPr>
          </a:p>
        </p:txBody>
      </p:sp>
      <p:pic>
        <p:nvPicPr>
          <p:cNvPr id="6" name="Picture 2" descr="http://www.os-predoslje.si/wp-content/uploads/2020/12/plebiscit-1990.jpg"/>
          <p:cNvPicPr/>
          <p:nvPr/>
        </p:nvPicPr>
        <p:blipFill>
          <a:blip r:embed="rId2">
            <a:extLst>
              <a:ext uri="{28A0092B-C50C-407E-A947-70E740481C1C}">
                <a14:useLocalDpi xmlns:a14="http://schemas.microsoft.com/office/drawing/2010/main" val="0"/>
              </a:ext>
            </a:extLst>
          </a:blip>
          <a:srcRect/>
          <a:stretch>
            <a:fillRect/>
          </a:stretch>
        </p:blipFill>
        <p:spPr bwMode="auto">
          <a:xfrm>
            <a:off x="8655012" y="1576252"/>
            <a:ext cx="3089765" cy="442395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812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heel(1)">
                                      <p:cBhvr>
                                        <p:cTn id="26" dur="2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fade">
                                      <p:cBhvr>
                                        <p:cTn id="31" dur="1000"/>
                                        <p:tgtEl>
                                          <p:spTgt spid="4">
                                            <p:txEl>
                                              <p:pRg st="2" end="2"/>
                                            </p:txEl>
                                          </p:spTgt>
                                        </p:tgtEl>
                                      </p:cBhvr>
                                    </p:animEffect>
                                    <p:anim calcmode="lin" valueType="num">
                                      <p:cBhvr>
                                        <p:cTn id="3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fade">
                                      <p:cBhvr>
                                        <p:cTn id="38" dur="1000"/>
                                        <p:tgtEl>
                                          <p:spTgt spid="4">
                                            <p:txEl>
                                              <p:pRg st="3" end="3"/>
                                            </p:txEl>
                                          </p:spTgt>
                                        </p:tgtEl>
                                      </p:cBhvr>
                                    </p:animEffect>
                                    <p:anim calcmode="lin" valueType="num">
                                      <p:cBhvr>
                                        <p:cTn id="3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705394" y="1074283"/>
            <a:ext cx="7624790" cy="5663089"/>
          </a:xfrm>
          <a:prstGeom prst="rect">
            <a:avLst/>
          </a:prstGeom>
        </p:spPr>
        <p:txBody>
          <a:bodyPr wrap="square">
            <a:spAutoFit/>
          </a:bodyPr>
          <a:lstStyle/>
          <a:p>
            <a:r>
              <a:rPr lang="sl-SI" sz="2000" b="1" dirty="0">
                <a:solidFill>
                  <a:srgbClr val="C00000"/>
                </a:solidFill>
              </a:rPr>
              <a:t>30-letnica plebiscita za samostojno in neodvisno Slovenijo</a:t>
            </a:r>
          </a:p>
          <a:p>
            <a:endParaRPr lang="sl-SI" b="1" dirty="0">
              <a:solidFill>
                <a:srgbClr val="000000"/>
              </a:solidFill>
            </a:endParaRPr>
          </a:p>
          <a:p>
            <a:r>
              <a:rPr lang="sl-SI" dirty="0">
                <a:solidFill>
                  <a:srgbClr val="444444"/>
                </a:solidFill>
              </a:rPr>
              <a:t>Obeleževanje 30. obletnice slovenske samostojnosti je poimenovan </a:t>
            </a:r>
          </a:p>
          <a:p>
            <a:endParaRPr lang="sl-SI" dirty="0">
              <a:solidFill>
                <a:srgbClr val="444444"/>
              </a:solidFill>
            </a:endParaRPr>
          </a:p>
          <a:p>
            <a:r>
              <a:rPr lang="sl-SI" b="1" i="1" dirty="0">
                <a:solidFill>
                  <a:srgbClr val="C00000"/>
                </a:solidFill>
              </a:rPr>
              <a:t>Zbrali smo pogum</a:t>
            </a:r>
            <a:r>
              <a:rPr lang="sl-SI" b="1" dirty="0">
                <a:solidFill>
                  <a:srgbClr val="C00000"/>
                </a:solidFill>
              </a:rPr>
              <a:t> </a:t>
            </a:r>
            <a:r>
              <a:rPr lang="sl-SI" dirty="0">
                <a:solidFill>
                  <a:srgbClr val="444444"/>
                </a:solidFill>
              </a:rPr>
              <a:t>in je del citata iz časov osamosvajanja, </a:t>
            </a:r>
          </a:p>
          <a:p>
            <a:r>
              <a:rPr lang="sl-SI" dirty="0">
                <a:solidFill>
                  <a:srgbClr val="444444"/>
                </a:solidFill>
              </a:rPr>
              <a:t>ki se glasi:</a:t>
            </a:r>
            <a:r>
              <a:rPr lang="sl-SI" b="1" dirty="0">
                <a:solidFill>
                  <a:srgbClr val="444444"/>
                </a:solidFill>
              </a:rPr>
              <a:t> </a:t>
            </a:r>
            <a:r>
              <a:rPr lang="sl-SI" b="1" i="1" dirty="0">
                <a:solidFill>
                  <a:srgbClr val="444444"/>
                </a:solidFill>
              </a:rPr>
              <a:t>Zbrali smo pogum, stopili smo skupaj.</a:t>
            </a:r>
            <a:r>
              <a:rPr lang="sl-SI" i="1" dirty="0">
                <a:solidFill>
                  <a:srgbClr val="444444"/>
                </a:solidFill>
              </a:rPr>
              <a:t> </a:t>
            </a:r>
          </a:p>
          <a:p>
            <a:endParaRPr lang="sl-SI" i="1" dirty="0">
              <a:solidFill>
                <a:srgbClr val="444444"/>
              </a:solidFill>
            </a:endParaRPr>
          </a:p>
          <a:p>
            <a:r>
              <a:rPr lang="sl-SI" dirty="0">
                <a:solidFill>
                  <a:srgbClr val="444444"/>
                </a:solidFill>
              </a:rPr>
              <a:t>Citat ponazarja vzdušje v času plebiscita in dogodkov, ki so sledili in pripeljali do samostojne in neodvisne slovenske države. Brez enotnosti, zaupanja, samozavesti, ponosa, želje po boljšem življenju in blaginji in predvsem poguma osamosvojitev ne bi uspela. Zato je glavna vsebinska nit </a:t>
            </a:r>
            <a:r>
              <a:rPr lang="sl-SI" i="1" dirty="0">
                <a:solidFill>
                  <a:srgbClr val="444444"/>
                </a:solidFill>
              </a:rPr>
              <a:t>pogum.</a:t>
            </a:r>
            <a:r>
              <a:rPr lang="sl-SI" dirty="0">
                <a:solidFill>
                  <a:srgbClr val="444444"/>
                </a:solidFill>
              </a:rPr>
              <a:t> </a:t>
            </a:r>
          </a:p>
          <a:p>
            <a:endParaRPr lang="sl-SI" dirty="0">
              <a:solidFill>
                <a:srgbClr val="444444"/>
              </a:solidFill>
            </a:endParaRPr>
          </a:p>
          <a:p>
            <a:r>
              <a:rPr lang="sl-SI" dirty="0">
                <a:solidFill>
                  <a:srgbClr val="C00000"/>
                </a:solidFill>
              </a:rPr>
              <a:t>Oglejte si krajši izobraževalni video film </a:t>
            </a:r>
          </a:p>
          <a:p>
            <a:r>
              <a:rPr lang="sl-SI" b="1" dirty="0">
                <a:solidFill>
                  <a:srgbClr val="C00000"/>
                </a:solidFill>
              </a:rPr>
              <a:t>o plebiscitu (za govorom predsednika države Boruta Pahorja):   </a:t>
            </a:r>
          </a:p>
          <a:p>
            <a:r>
              <a:rPr lang="sl-SI" b="1" dirty="0">
                <a:solidFill>
                  <a:srgbClr val="C00000"/>
                </a:solidFill>
              </a:rPr>
              <a:t>                                 </a:t>
            </a:r>
          </a:p>
          <a:p>
            <a:r>
              <a:rPr lang="sl-SI" dirty="0">
                <a:solidFill>
                  <a:srgbClr val="117DC3"/>
                </a:solidFill>
                <a:hlinkClick r:id="rId2"/>
              </a:rPr>
              <a:t> www.zbralismopogum.si</a:t>
            </a:r>
            <a:endParaRPr lang="sl-SI" dirty="0">
              <a:solidFill>
                <a:srgbClr val="444444"/>
              </a:solidFill>
            </a:endParaRPr>
          </a:p>
          <a:p>
            <a:endParaRPr lang="sl-SI" dirty="0">
              <a:solidFill>
                <a:srgbClr val="444444"/>
              </a:solidFill>
            </a:endParaRPr>
          </a:p>
          <a:p>
            <a:r>
              <a:rPr lang="sl-SI" dirty="0">
                <a:solidFill>
                  <a:srgbClr val="C00000"/>
                </a:solidFill>
              </a:rPr>
              <a:t>			Čestitke ob prazniku samostojnosti in enotnosti!</a:t>
            </a:r>
          </a:p>
          <a:p>
            <a:r>
              <a:rPr lang="sl-SI" dirty="0">
                <a:solidFill>
                  <a:srgbClr val="C00000"/>
                </a:solidFill>
              </a:rPr>
              <a:t>           </a:t>
            </a:r>
          </a:p>
        </p:txBody>
      </p:sp>
      <p:sp>
        <p:nvSpPr>
          <p:cNvPr id="3" name="AutoShape 2" descr="https://www.zbralismopogum.si/img/logo_velik.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l-SI"/>
          </a:p>
        </p:txBody>
      </p:sp>
      <p:sp>
        <p:nvSpPr>
          <p:cNvPr id="4" name="AutoShape 4" descr="https://www.zbralismopogum.si/img/logo_velik.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l-SI"/>
          </a:p>
        </p:txBody>
      </p:sp>
      <p:pic>
        <p:nvPicPr>
          <p:cNvPr id="5" name="Slika 4"/>
          <p:cNvPicPr>
            <a:picLocks noChangeAspect="1"/>
          </p:cNvPicPr>
          <p:nvPr/>
        </p:nvPicPr>
        <p:blipFill>
          <a:blip r:embed="rId3"/>
          <a:stretch>
            <a:fillRect/>
          </a:stretch>
        </p:blipFill>
        <p:spPr>
          <a:xfrm>
            <a:off x="8081687" y="1189608"/>
            <a:ext cx="3388045" cy="4942450"/>
          </a:xfrm>
          <a:prstGeom prst="rect">
            <a:avLst/>
          </a:prstGeom>
        </p:spPr>
      </p:pic>
      <p:sp>
        <p:nvSpPr>
          <p:cNvPr id="6" name="Puščica dol 5"/>
          <p:cNvSpPr/>
          <p:nvPr/>
        </p:nvSpPr>
        <p:spPr>
          <a:xfrm rot="4338337">
            <a:off x="3784681" y="5009953"/>
            <a:ext cx="584349" cy="11578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247099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Effect transition="in" filter="circle(in)">
                                      <p:cBhvr>
                                        <p:cTn id="15" dur="2000"/>
                                        <p:tgtEl>
                                          <p:spTgt spid="2">
                                            <p:txEl>
                                              <p:pRg st="4" end="4"/>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circle(in)">
                                      <p:cBhvr>
                                        <p:cTn id="18" dur="2000"/>
                                        <p:tgtEl>
                                          <p:spTgt spid="2">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ircle(in)">
                                      <p:cBhvr>
                                        <p:cTn id="23" dur="20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 calcmode="lin" valueType="num">
                                      <p:cBhvr additive="base">
                                        <p:cTn id="28"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circle(in)">
                                      <p:cBhvr>
                                        <p:cTn id="34" dur="2000"/>
                                        <p:tgtEl>
                                          <p:spTgt spid="2">
                                            <p:txEl>
                                              <p:pRg st="9" end="9"/>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circle(in)">
                                      <p:cBhvr>
                                        <p:cTn id="37" dur="2000"/>
                                        <p:tgtEl>
                                          <p:spTgt spid="2">
                                            <p:txEl>
                                              <p:pRg st="10" end="10"/>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circle(in)">
                                      <p:cBhvr>
                                        <p:cTn id="40" dur="2000"/>
                                        <p:tgtEl>
                                          <p:spTgt spid="2">
                                            <p:txEl>
                                              <p:pRg st="11" end="11"/>
                                            </p:txEl>
                                          </p:spTgt>
                                        </p:tgtEl>
                                      </p:cBhvr>
                                    </p:animEffect>
                                  </p:childTnLst>
                                </p:cTn>
                              </p:par>
                              <p:par>
                                <p:cTn id="41" presetID="6" presetClass="entr" presetSubtype="16"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Effect transition="in" filter="circle(in)">
                                      <p:cBhvr>
                                        <p:cTn id="43" dur="2000"/>
                                        <p:tgtEl>
                                          <p:spTgt spid="2">
                                            <p:txEl>
                                              <p:pRg st="12" end="12"/>
                                            </p:txEl>
                                          </p:spTgt>
                                        </p:tgtEl>
                                      </p:cBhvr>
                                    </p:animEffect>
                                  </p:childTnLst>
                                </p:cTn>
                              </p:par>
                              <p:par>
                                <p:cTn id="44" presetID="26" presetClass="entr" presetSubtype="0"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down)">
                                      <p:cBhvr>
                                        <p:cTn id="46" dur="580">
                                          <p:stCondLst>
                                            <p:cond delay="0"/>
                                          </p:stCondLst>
                                        </p:cTn>
                                        <p:tgtEl>
                                          <p:spTgt spid="6"/>
                                        </p:tgtEl>
                                      </p:cBhvr>
                                    </p:animEffect>
                                    <p:anim calcmode="lin" valueType="num">
                                      <p:cBhvr>
                                        <p:cTn id="4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52" dur="26">
                                          <p:stCondLst>
                                            <p:cond delay="650"/>
                                          </p:stCondLst>
                                        </p:cTn>
                                        <p:tgtEl>
                                          <p:spTgt spid="6"/>
                                        </p:tgtEl>
                                      </p:cBhvr>
                                      <p:to x="100000" y="60000"/>
                                    </p:animScale>
                                    <p:animScale>
                                      <p:cBhvr>
                                        <p:cTn id="53" dur="166" decel="50000">
                                          <p:stCondLst>
                                            <p:cond delay="676"/>
                                          </p:stCondLst>
                                        </p:cTn>
                                        <p:tgtEl>
                                          <p:spTgt spid="6"/>
                                        </p:tgtEl>
                                      </p:cBhvr>
                                      <p:to x="100000" y="100000"/>
                                    </p:animScale>
                                    <p:animScale>
                                      <p:cBhvr>
                                        <p:cTn id="54" dur="26">
                                          <p:stCondLst>
                                            <p:cond delay="1312"/>
                                          </p:stCondLst>
                                        </p:cTn>
                                        <p:tgtEl>
                                          <p:spTgt spid="6"/>
                                        </p:tgtEl>
                                      </p:cBhvr>
                                      <p:to x="100000" y="80000"/>
                                    </p:animScale>
                                    <p:animScale>
                                      <p:cBhvr>
                                        <p:cTn id="55" dur="166" decel="50000">
                                          <p:stCondLst>
                                            <p:cond delay="1338"/>
                                          </p:stCondLst>
                                        </p:cTn>
                                        <p:tgtEl>
                                          <p:spTgt spid="6"/>
                                        </p:tgtEl>
                                      </p:cBhvr>
                                      <p:to x="100000" y="100000"/>
                                    </p:animScale>
                                    <p:animScale>
                                      <p:cBhvr>
                                        <p:cTn id="56" dur="26">
                                          <p:stCondLst>
                                            <p:cond delay="1642"/>
                                          </p:stCondLst>
                                        </p:cTn>
                                        <p:tgtEl>
                                          <p:spTgt spid="6"/>
                                        </p:tgtEl>
                                      </p:cBhvr>
                                      <p:to x="100000" y="90000"/>
                                    </p:animScale>
                                    <p:animScale>
                                      <p:cBhvr>
                                        <p:cTn id="57" dur="166" decel="50000">
                                          <p:stCondLst>
                                            <p:cond delay="1668"/>
                                          </p:stCondLst>
                                        </p:cTn>
                                        <p:tgtEl>
                                          <p:spTgt spid="6"/>
                                        </p:tgtEl>
                                      </p:cBhvr>
                                      <p:to x="100000" y="100000"/>
                                    </p:animScale>
                                    <p:animScale>
                                      <p:cBhvr>
                                        <p:cTn id="58" dur="26">
                                          <p:stCondLst>
                                            <p:cond delay="1808"/>
                                          </p:stCondLst>
                                        </p:cTn>
                                        <p:tgtEl>
                                          <p:spTgt spid="6"/>
                                        </p:tgtEl>
                                      </p:cBhvr>
                                      <p:to x="100000" y="95000"/>
                                    </p:animScale>
                                    <p:animScale>
                                      <p:cBhvr>
                                        <p:cTn id="59" dur="166" decel="50000">
                                          <p:stCondLst>
                                            <p:cond delay="1834"/>
                                          </p:stCondLst>
                                        </p:cTn>
                                        <p:tgtEl>
                                          <p:spTgt spid="6"/>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2">
                                            <p:txEl>
                                              <p:pRg st="14" end="14"/>
                                            </p:txEl>
                                          </p:spTgt>
                                        </p:tgtEl>
                                        <p:attrNameLst>
                                          <p:attrName>style.visibility</p:attrName>
                                        </p:attrNameLst>
                                      </p:cBhvr>
                                      <p:to>
                                        <p:strVal val="visible"/>
                                      </p:to>
                                    </p:set>
                                    <p:animEffect transition="in" filter="barn(inVertical)">
                                      <p:cBhvr>
                                        <p:cTn id="64"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p:cNvSpPr>
            <a:spLocks noGrp="1"/>
          </p:cNvSpPr>
          <p:nvPr>
            <p:ph type="title"/>
          </p:nvPr>
        </p:nvSpPr>
        <p:spPr>
          <a:xfrm>
            <a:off x="1069848" y="200297"/>
            <a:ext cx="10058400" cy="1233367"/>
          </a:xfrm>
        </p:spPr>
        <p:txBody>
          <a:bodyPr/>
          <a:lstStyle/>
          <a:p>
            <a:r>
              <a:rPr lang="sl-SI" dirty="0"/>
              <a:t>Povabilo na „koncert doma“</a:t>
            </a:r>
          </a:p>
        </p:txBody>
      </p:sp>
      <p:sp>
        <p:nvSpPr>
          <p:cNvPr id="8" name="Označba mesta vsebine 7"/>
          <p:cNvSpPr>
            <a:spLocks noGrp="1"/>
          </p:cNvSpPr>
          <p:nvPr>
            <p:ph idx="1"/>
          </p:nvPr>
        </p:nvSpPr>
        <p:spPr>
          <a:xfrm>
            <a:off x="1069848" y="1262743"/>
            <a:ext cx="10058400" cy="4909457"/>
          </a:xfrm>
        </p:spPr>
        <p:txBody>
          <a:bodyPr>
            <a:normAutofit fontScale="85000" lnSpcReduction="20000"/>
          </a:bodyPr>
          <a:lstStyle/>
          <a:p>
            <a:r>
              <a:rPr lang="sl-SI" sz="2400" dirty="0"/>
              <a:t>Ste doma, kar še ne pomeni, da se na </a:t>
            </a:r>
            <a:r>
              <a:rPr lang="sl-SI" sz="2400" dirty="0" err="1"/>
              <a:t>KULturni</a:t>
            </a:r>
            <a:r>
              <a:rPr lang="sl-SI" sz="2400" dirty="0"/>
              <a:t> dan ne bi oblekli KULTURNO, zatorej:</a:t>
            </a:r>
          </a:p>
          <a:p>
            <a:r>
              <a:rPr lang="sl-SI" dirty="0"/>
              <a:t>se </a:t>
            </a:r>
            <a:r>
              <a:rPr lang="sl-SI" dirty="0" err="1"/>
              <a:t>KULturno</a:t>
            </a:r>
            <a:r>
              <a:rPr lang="sl-SI" dirty="0"/>
              <a:t> obleci, </a:t>
            </a:r>
          </a:p>
          <a:p>
            <a:r>
              <a:rPr lang="sl-SI" dirty="0"/>
              <a:t>prisluhni enemu od koncertov, ki ga organizira MIZŠ v </a:t>
            </a:r>
          </a:p>
          <a:p>
            <a:pPr marL="0" indent="0">
              <a:buNone/>
            </a:pPr>
            <a:r>
              <a:rPr lang="sl-SI" dirty="0"/>
              <a:t>sodelovanju z Arnesom: </a:t>
            </a:r>
          </a:p>
          <a:p>
            <a:pPr marL="0" indent="0">
              <a:buNone/>
            </a:pPr>
            <a:r>
              <a:rPr lang="sl-SI" dirty="0"/>
              <a:t>Decembrski spletni koncerti GŠ Slovenije </a:t>
            </a:r>
            <a:r>
              <a:rPr lang="sl-SI" b="1" dirty="0"/>
              <a:t>v živo</a:t>
            </a:r>
            <a:r>
              <a:rPr lang="sl-SI" dirty="0"/>
              <a:t>: </a:t>
            </a:r>
          </a:p>
          <a:p>
            <a:pPr marL="0" indent="0">
              <a:buNone/>
            </a:pPr>
            <a:endParaRPr lang="sl-SI" dirty="0"/>
          </a:p>
          <a:p>
            <a:pPr marL="0" indent="0">
              <a:buNone/>
            </a:pPr>
            <a:r>
              <a:rPr lang="sl-SI"/>
              <a:t>21., </a:t>
            </a:r>
            <a:r>
              <a:rPr lang="sl-SI" dirty="0"/>
              <a:t>22. ali 23.12. ob 18. uri na povezavi:</a:t>
            </a:r>
          </a:p>
          <a:p>
            <a:r>
              <a:rPr lang="sl-SI" dirty="0">
                <a:hlinkClick r:id="rId2"/>
              </a:rPr>
              <a:t>https://video.arnes.si/portal/asset.zul?id=ocQmdDgciaBRCwCaTuXyueNu</a:t>
            </a:r>
            <a:endParaRPr lang="sl-SI" dirty="0"/>
          </a:p>
          <a:p>
            <a:endParaRPr lang="sl-SI" dirty="0"/>
          </a:p>
          <a:p>
            <a:r>
              <a:rPr lang="sl-SI" dirty="0"/>
              <a:t>Objavi primerno fotografijo (ne pozabi prekriti obraza) ali </a:t>
            </a:r>
            <a:r>
              <a:rPr lang="sl-SI" b="1" dirty="0"/>
              <a:t>izdelek</a:t>
            </a:r>
            <a:r>
              <a:rPr lang="sl-SI" dirty="0"/>
              <a:t> na temo Slovenije v barvah</a:t>
            </a:r>
          </a:p>
          <a:p>
            <a:pPr marL="0" indent="0">
              <a:buNone/>
            </a:pPr>
            <a:r>
              <a:rPr lang="sl-SI" dirty="0"/>
              <a:t>slovenske zastave na „oglasno desko šole“ </a:t>
            </a:r>
          </a:p>
          <a:p>
            <a:pPr marL="0" indent="0">
              <a:buNone/>
            </a:pPr>
            <a:r>
              <a:rPr lang="sl-SI" dirty="0">
                <a:hlinkClick r:id="rId3"/>
              </a:rPr>
              <a:t>https://padlet.com/osstraziscekranj/KULturniDan</a:t>
            </a:r>
            <a:r>
              <a:rPr lang="sl-SI" dirty="0"/>
              <a:t> </a:t>
            </a:r>
          </a:p>
          <a:p>
            <a:pPr marL="0" indent="0">
              <a:buNone/>
            </a:pPr>
            <a:r>
              <a:rPr lang="sl-SI" sz="1200" dirty="0"/>
              <a:t>(registracija ni potrebna, le stisni + in dodaj vsebino/sliko/posnetek … </a:t>
            </a:r>
          </a:p>
          <a:p>
            <a:pPr marL="0" indent="0">
              <a:buNone/>
            </a:pPr>
            <a:r>
              <a:rPr lang="sl-SI" sz="1200" dirty="0"/>
              <a:t>Ko bo objava odobrena, jo bodo lahko videli vsi učenci in učitelji predmetne stopnje do 4. 1. 2021)</a:t>
            </a:r>
          </a:p>
        </p:txBody>
      </p:sp>
      <p:pic>
        <p:nvPicPr>
          <p:cNvPr id="9" name="Slika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3676" y="1625443"/>
            <a:ext cx="1865221" cy="2040930"/>
          </a:xfrm>
          <a:prstGeom prst="rect">
            <a:avLst/>
          </a:prstGeom>
        </p:spPr>
      </p:pic>
      <p:pic>
        <p:nvPicPr>
          <p:cNvPr id="11" name="Slika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39798" y="2010182"/>
            <a:ext cx="2143125" cy="2143125"/>
          </a:xfrm>
          <a:prstGeom prst="rect">
            <a:avLst/>
          </a:prstGeom>
        </p:spPr>
      </p:pic>
      <p:sp>
        <p:nvSpPr>
          <p:cNvPr id="12" name="Puščica dol 11"/>
          <p:cNvSpPr/>
          <p:nvPr/>
        </p:nvSpPr>
        <p:spPr>
          <a:xfrm rot="3996721">
            <a:off x="6389125" y="4564273"/>
            <a:ext cx="692486" cy="10870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234175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fade">
                                      <p:cBhvr>
                                        <p:cTn id="18" dur="1000"/>
                                        <p:tgtEl>
                                          <p:spTgt spid="8">
                                            <p:txEl>
                                              <p:pRg st="1" end="1"/>
                                            </p:txEl>
                                          </p:spTgt>
                                        </p:tgtEl>
                                      </p:cBhvr>
                                    </p:animEffect>
                                    <p:anim calcmode="lin" valueType="num">
                                      <p:cBhvr>
                                        <p:cTn id="19"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 calcmode="lin" valueType="num">
                                      <p:cBhvr additive="base">
                                        <p:cTn id="32"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8">
                                            <p:txEl>
                                              <p:pRg st="2" end="2"/>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8">
                                            <p:txEl>
                                              <p:pRg st="3" end="3"/>
                                            </p:txEl>
                                          </p:spTgt>
                                        </p:tgtEl>
                                        <p:attrNameLst>
                                          <p:attrName>style.visibility</p:attrName>
                                        </p:attrNameLst>
                                      </p:cBhvr>
                                      <p:to>
                                        <p:strVal val="visible"/>
                                      </p:to>
                                    </p:set>
                                    <p:anim calcmode="lin" valueType="num">
                                      <p:cBhvr additive="base">
                                        <p:cTn id="36"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8">
                                            <p:txEl>
                                              <p:pRg st="3" end="3"/>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8">
                                            <p:txEl>
                                              <p:pRg st="4" end="4"/>
                                            </p:txEl>
                                          </p:spTgt>
                                        </p:tgtEl>
                                        <p:attrNameLst>
                                          <p:attrName>style.visibility</p:attrName>
                                        </p:attrNameLst>
                                      </p:cBhvr>
                                      <p:to>
                                        <p:strVal val="visible"/>
                                      </p:to>
                                    </p:set>
                                    <p:anim calcmode="lin" valueType="num">
                                      <p:cBhvr additive="base">
                                        <p:cTn id="40"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8">
                                            <p:txEl>
                                              <p:pRg st="6" end="6"/>
                                            </p:txEl>
                                          </p:spTgt>
                                        </p:tgtEl>
                                        <p:attrNameLst>
                                          <p:attrName>style.visibility</p:attrName>
                                        </p:attrNameLst>
                                      </p:cBhvr>
                                      <p:to>
                                        <p:strVal val="visible"/>
                                      </p:to>
                                    </p:set>
                                    <p:anim calcmode="lin" valueType="num">
                                      <p:cBhvr additive="base">
                                        <p:cTn id="46"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6" end="6"/>
                                            </p:txEl>
                                          </p:spTgt>
                                        </p:tgtEl>
                                        <p:attrNameLst>
                                          <p:attrName>ppt_y</p:attrName>
                                        </p:attrNameLst>
                                      </p:cBhvr>
                                      <p:tavLst>
                                        <p:tav tm="0">
                                          <p:val>
                                            <p:strVal val="1+#ppt_h/2"/>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8">
                                            <p:txEl>
                                              <p:pRg st="7" end="7"/>
                                            </p:txEl>
                                          </p:spTgt>
                                        </p:tgtEl>
                                        <p:attrNameLst>
                                          <p:attrName>style.visibility</p:attrName>
                                        </p:attrNameLst>
                                      </p:cBhvr>
                                      <p:to>
                                        <p:strVal val="visible"/>
                                      </p:to>
                                    </p:set>
                                    <p:animEffect transition="in" filter="fade">
                                      <p:cBhvr>
                                        <p:cTn id="50" dur="1000"/>
                                        <p:tgtEl>
                                          <p:spTgt spid="8">
                                            <p:txEl>
                                              <p:pRg st="7" end="7"/>
                                            </p:txEl>
                                          </p:spTgt>
                                        </p:tgtEl>
                                      </p:cBhvr>
                                    </p:animEffect>
                                    <p:anim calcmode="lin" valueType="num">
                                      <p:cBhvr>
                                        <p:cTn id="51"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8">
                                            <p:txEl>
                                              <p:pRg st="9" end="9"/>
                                            </p:txEl>
                                          </p:spTgt>
                                        </p:tgtEl>
                                        <p:attrNameLst>
                                          <p:attrName>style.visibility</p:attrName>
                                        </p:attrNameLst>
                                      </p:cBhvr>
                                      <p:to>
                                        <p:strVal val="visible"/>
                                      </p:to>
                                    </p:set>
                                    <p:animEffect transition="in" filter="fade">
                                      <p:cBhvr>
                                        <p:cTn id="57" dur="1000"/>
                                        <p:tgtEl>
                                          <p:spTgt spid="8">
                                            <p:txEl>
                                              <p:pRg st="9" end="9"/>
                                            </p:txEl>
                                          </p:spTgt>
                                        </p:tgtEl>
                                      </p:cBhvr>
                                    </p:animEffect>
                                    <p:anim calcmode="lin" valueType="num">
                                      <p:cBhvr>
                                        <p:cTn id="58"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59" dur="1000" fill="hold"/>
                                        <p:tgtEl>
                                          <p:spTgt spid="8">
                                            <p:txEl>
                                              <p:pRg st="9" end="9"/>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8">
                                            <p:txEl>
                                              <p:pRg st="10" end="10"/>
                                            </p:txEl>
                                          </p:spTgt>
                                        </p:tgtEl>
                                        <p:attrNameLst>
                                          <p:attrName>style.visibility</p:attrName>
                                        </p:attrNameLst>
                                      </p:cBhvr>
                                      <p:to>
                                        <p:strVal val="visible"/>
                                      </p:to>
                                    </p:set>
                                    <p:animEffect transition="in" filter="fade">
                                      <p:cBhvr>
                                        <p:cTn id="62" dur="1000"/>
                                        <p:tgtEl>
                                          <p:spTgt spid="8">
                                            <p:txEl>
                                              <p:pRg st="10" end="10"/>
                                            </p:txEl>
                                          </p:spTgt>
                                        </p:tgtEl>
                                      </p:cBhvr>
                                    </p:animEffect>
                                    <p:anim calcmode="lin" valueType="num">
                                      <p:cBhvr>
                                        <p:cTn id="63" dur="1000" fill="hold"/>
                                        <p:tgtEl>
                                          <p:spTgt spid="8">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nodeType="click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barn(inVertical)">
                                      <p:cBhvr>
                                        <p:cTn id="69" dur="500"/>
                                        <p:tgtEl>
                                          <p:spTgt spid="11"/>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8">
                                            <p:txEl>
                                              <p:pRg st="11" end="11"/>
                                            </p:txEl>
                                          </p:spTgt>
                                        </p:tgtEl>
                                        <p:attrNameLst>
                                          <p:attrName>style.visibility</p:attrName>
                                        </p:attrNameLst>
                                      </p:cBhvr>
                                      <p:to>
                                        <p:strVal val="visible"/>
                                      </p:to>
                                    </p:set>
                                    <p:animEffect transition="in" filter="fade">
                                      <p:cBhvr>
                                        <p:cTn id="74" dur="1000"/>
                                        <p:tgtEl>
                                          <p:spTgt spid="8">
                                            <p:txEl>
                                              <p:pRg st="11" end="11"/>
                                            </p:txEl>
                                          </p:spTgt>
                                        </p:tgtEl>
                                      </p:cBhvr>
                                    </p:animEffect>
                                    <p:anim calcmode="lin" valueType="num">
                                      <p:cBhvr>
                                        <p:cTn id="75" dur="1000" fill="hold"/>
                                        <p:tgtEl>
                                          <p:spTgt spid="8">
                                            <p:txEl>
                                              <p:pRg st="11" end="11"/>
                                            </p:txEl>
                                          </p:spTgt>
                                        </p:tgtEl>
                                        <p:attrNameLst>
                                          <p:attrName>ppt_x</p:attrName>
                                        </p:attrNameLst>
                                      </p:cBhvr>
                                      <p:tavLst>
                                        <p:tav tm="0">
                                          <p:val>
                                            <p:strVal val="#ppt_x"/>
                                          </p:val>
                                        </p:tav>
                                        <p:tav tm="100000">
                                          <p:val>
                                            <p:strVal val="#ppt_x"/>
                                          </p:val>
                                        </p:tav>
                                      </p:tavLst>
                                    </p:anim>
                                    <p:anim calcmode="lin" valueType="num">
                                      <p:cBhvr>
                                        <p:cTn id="76" dur="1000" fill="hold"/>
                                        <p:tgtEl>
                                          <p:spTgt spid="8">
                                            <p:txEl>
                                              <p:pRg st="11" end="11"/>
                                            </p:txEl>
                                          </p:spTgt>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8">
                                            <p:txEl>
                                              <p:pRg st="12" end="12"/>
                                            </p:txEl>
                                          </p:spTgt>
                                        </p:tgtEl>
                                        <p:attrNameLst>
                                          <p:attrName>style.visibility</p:attrName>
                                        </p:attrNameLst>
                                      </p:cBhvr>
                                      <p:to>
                                        <p:strVal val="visible"/>
                                      </p:to>
                                    </p:set>
                                    <p:animEffect transition="in" filter="fade">
                                      <p:cBhvr>
                                        <p:cTn id="79" dur="1000"/>
                                        <p:tgtEl>
                                          <p:spTgt spid="8">
                                            <p:txEl>
                                              <p:pRg st="12" end="12"/>
                                            </p:txEl>
                                          </p:spTgt>
                                        </p:tgtEl>
                                      </p:cBhvr>
                                    </p:animEffect>
                                    <p:anim calcmode="lin" valueType="num">
                                      <p:cBhvr>
                                        <p:cTn id="80" dur="1000" fill="hold"/>
                                        <p:tgtEl>
                                          <p:spTgt spid="8">
                                            <p:txEl>
                                              <p:pRg st="12" end="12"/>
                                            </p:txEl>
                                          </p:spTgt>
                                        </p:tgtEl>
                                        <p:attrNameLst>
                                          <p:attrName>ppt_x</p:attrName>
                                        </p:attrNameLst>
                                      </p:cBhvr>
                                      <p:tavLst>
                                        <p:tav tm="0">
                                          <p:val>
                                            <p:strVal val="#ppt_x"/>
                                          </p:val>
                                        </p:tav>
                                        <p:tav tm="100000">
                                          <p:val>
                                            <p:strVal val="#ppt_x"/>
                                          </p:val>
                                        </p:tav>
                                      </p:tavLst>
                                    </p:anim>
                                    <p:anim calcmode="lin" valueType="num">
                                      <p:cBhvr>
                                        <p:cTn id="81" dur="1000" fill="hold"/>
                                        <p:tgtEl>
                                          <p:spTgt spid="8">
                                            <p:txEl>
                                              <p:pRg st="12" end="12"/>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8">
                                            <p:txEl>
                                              <p:pRg st="13" end="13"/>
                                            </p:txEl>
                                          </p:spTgt>
                                        </p:tgtEl>
                                        <p:attrNameLst>
                                          <p:attrName>style.visibility</p:attrName>
                                        </p:attrNameLst>
                                      </p:cBhvr>
                                      <p:to>
                                        <p:strVal val="visible"/>
                                      </p:to>
                                    </p:set>
                                    <p:animEffect transition="in" filter="fade">
                                      <p:cBhvr>
                                        <p:cTn id="84" dur="1000"/>
                                        <p:tgtEl>
                                          <p:spTgt spid="8">
                                            <p:txEl>
                                              <p:pRg st="13" end="13"/>
                                            </p:txEl>
                                          </p:spTgt>
                                        </p:tgtEl>
                                      </p:cBhvr>
                                    </p:animEffect>
                                    <p:anim calcmode="lin" valueType="num">
                                      <p:cBhvr>
                                        <p:cTn id="85" dur="1000" fill="hold"/>
                                        <p:tgtEl>
                                          <p:spTgt spid="8">
                                            <p:txEl>
                                              <p:pRg st="13" end="13"/>
                                            </p:txEl>
                                          </p:spTgt>
                                        </p:tgtEl>
                                        <p:attrNameLst>
                                          <p:attrName>ppt_x</p:attrName>
                                        </p:attrNameLst>
                                      </p:cBhvr>
                                      <p:tavLst>
                                        <p:tav tm="0">
                                          <p:val>
                                            <p:strVal val="#ppt_x"/>
                                          </p:val>
                                        </p:tav>
                                        <p:tav tm="100000">
                                          <p:val>
                                            <p:strVal val="#ppt_x"/>
                                          </p:val>
                                        </p:tav>
                                      </p:tavLst>
                                    </p:anim>
                                    <p:anim calcmode="lin" valueType="num">
                                      <p:cBhvr>
                                        <p:cTn id="86" dur="1000" fill="hold"/>
                                        <p:tgtEl>
                                          <p:spTgt spid="8">
                                            <p:txEl>
                                              <p:pRg st="13" end="13"/>
                                            </p:txEl>
                                          </p:spTgt>
                                        </p:tgtEl>
                                        <p:attrNameLst>
                                          <p:attrName>ppt_y</p:attrName>
                                        </p:attrNameLst>
                                      </p:cBhvr>
                                      <p:tavLst>
                                        <p:tav tm="0">
                                          <p:val>
                                            <p:strVal val="#ppt_y+.1"/>
                                          </p:val>
                                        </p:tav>
                                        <p:tav tm="100000">
                                          <p:val>
                                            <p:strVal val="#ppt_y"/>
                                          </p:val>
                                        </p:tav>
                                      </p:tavLst>
                                    </p:anim>
                                  </p:childTnLst>
                                </p:cTn>
                              </p:par>
                              <p:par>
                                <p:cTn id="87" presetID="26" presetClass="entr" presetSubtype="0" fill="hold" grpId="0" nodeType="withEffect">
                                  <p:stCondLst>
                                    <p:cond delay="0"/>
                                  </p:stCondLst>
                                  <p:childTnLst>
                                    <p:set>
                                      <p:cBhvr>
                                        <p:cTn id="88" dur="1" fill="hold">
                                          <p:stCondLst>
                                            <p:cond delay="0"/>
                                          </p:stCondLst>
                                        </p:cTn>
                                        <p:tgtEl>
                                          <p:spTgt spid="12"/>
                                        </p:tgtEl>
                                        <p:attrNameLst>
                                          <p:attrName>style.visibility</p:attrName>
                                        </p:attrNameLst>
                                      </p:cBhvr>
                                      <p:to>
                                        <p:strVal val="visible"/>
                                      </p:to>
                                    </p:set>
                                    <p:animEffect transition="in" filter="wipe(down)">
                                      <p:cBhvr>
                                        <p:cTn id="89" dur="580">
                                          <p:stCondLst>
                                            <p:cond delay="0"/>
                                          </p:stCondLst>
                                        </p:cTn>
                                        <p:tgtEl>
                                          <p:spTgt spid="12"/>
                                        </p:tgtEl>
                                      </p:cBhvr>
                                    </p:animEffect>
                                    <p:anim calcmode="lin" valueType="num">
                                      <p:cBhvr>
                                        <p:cTn id="9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95" dur="26">
                                          <p:stCondLst>
                                            <p:cond delay="650"/>
                                          </p:stCondLst>
                                        </p:cTn>
                                        <p:tgtEl>
                                          <p:spTgt spid="12"/>
                                        </p:tgtEl>
                                      </p:cBhvr>
                                      <p:to x="100000" y="60000"/>
                                    </p:animScale>
                                    <p:animScale>
                                      <p:cBhvr>
                                        <p:cTn id="96" dur="166" decel="50000">
                                          <p:stCondLst>
                                            <p:cond delay="676"/>
                                          </p:stCondLst>
                                        </p:cTn>
                                        <p:tgtEl>
                                          <p:spTgt spid="12"/>
                                        </p:tgtEl>
                                      </p:cBhvr>
                                      <p:to x="100000" y="100000"/>
                                    </p:animScale>
                                    <p:animScale>
                                      <p:cBhvr>
                                        <p:cTn id="97" dur="26">
                                          <p:stCondLst>
                                            <p:cond delay="1312"/>
                                          </p:stCondLst>
                                        </p:cTn>
                                        <p:tgtEl>
                                          <p:spTgt spid="12"/>
                                        </p:tgtEl>
                                      </p:cBhvr>
                                      <p:to x="100000" y="80000"/>
                                    </p:animScale>
                                    <p:animScale>
                                      <p:cBhvr>
                                        <p:cTn id="98" dur="166" decel="50000">
                                          <p:stCondLst>
                                            <p:cond delay="1338"/>
                                          </p:stCondLst>
                                        </p:cTn>
                                        <p:tgtEl>
                                          <p:spTgt spid="12"/>
                                        </p:tgtEl>
                                      </p:cBhvr>
                                      <p:to x="100000" y="100000"/>
                                    </p:animScale>
                                    <p:animScale>
                                      <p:cBhvr>
                                        <p:cTn id="99" dur="26">
                                          <p:stCondLst>
                                            <p:cond delay="1642"/>
                                          </p:stCondLst>
                                        </p:cTn>
                                        <p:tgtEl>
                                          <p:spTgt spid="12"/>
                                        </p:tgtEl>
                                      </p:cBhvr>
                                      <p:to x="100000" y="90000"/>
                                    </p:animScale>
                                    <p:animScale>
                                      <p:cBhvr>
                                        <p:cTn id="100" dur="166" decel="50000">
                                          <p:stCondLst>
                                            <p:cond delay="1668"/>
                                          </p:stCondLst>
                                        </p:cTn>
                                        <p:tgtEl>
                                          <p:spTgt spid="12"/>
                                        </p:tgtEl>
                                      </p:cBhvr>
                                      <p:to x="100000" y="100000"/>
                                    </p:animScale>
                                    <p:animScale>
                                      <p:cBhvr>
                                        <p:cTn id="101" dur="26">
                                          <p:stCondLst>
                                            <p:cond delay="1808"/>
                                          </p:stCondLst>
                                        </p:cTn>
                                        <p:tgtEl>
                                          <p:spTgt spid="12"/>
                                        </p:tgtEl>
                                      </p:cBhvr>
                                      <p:to x="100000" y="95000"/>
                                    </p:animScale>
                                    <p:animScale>
                                      <p:cBhvr>
                                        <p:cTn id="102"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VSI ZAMUDNIKI – ogled oddaje na RTV</a:t>
            </a:r>
          </a:p>
        </p:txBody>
      </p:sp>
      <p:sp>
        <p:nvSpPr>
          <p:cNvPr id="3" name="Označba mesta vsebine 2"/>
          <p:cNvSpPr>
            <a:spLocks noGrp="1"/>
          </p:cNvSpPr>
          <p:nvPr>
            <p:ph sz="half" idx="1"/>
          </p:nvPr>
        </p:nvSpPr>
        <p:spPr/>
        <p:txBody>
          <a:bodyPr>
            <a:normAutofit lnSpcReduction="10000"/>
          </a:bodyPr>
          <a:lstStyle/>
          <a:p>
            <a:r>
              <a:rPr lang="sl-SI" b="1" dirty="0">
                <a:solidFill>
                  <a:srgbClr val="C00000"/>
                </a:solidFill>
              </a:rPr>
              <a:t>31. 12. 2020 – program SLO 1</a:t>
            </a:r>
          </a:p>
          <a:p>
            <a:pPr marL="0" indent="0">
              <a:buNone/>
            </a:pPr>
            <a:r>
              <a:rPr lang="sl-SI" dirty="0"/>
              <a:t>Ritem mladosti (ob 1.00)</a:t>
            </a:r>
          </a:p>
          <a:p>
            <a:pPr marL="0" indent="0">
              <a:buNone/>
            </a:pPr>
            <a:r>
              <a:rPr lang="sl-SI" dirty="0" err="1"/>
              <a:t>Sting</a:t>
            </a:r>
            <a:r>
              <a:rPr lang="sl-SI" dirty="0"/>
              <a:t> v pariški </a:t>
            </a:r>
            <a:r>
              <a:rPr lang="sl-SI" dirty="0" err="1"/>
              <a:t>Olympii</a:t>
            </a:r>
            <a:r>
              <a:rPr lang="sl-SI" dirty="0"/>
              <a:t> (ob 3.35, ponovitev SLO 2 1. 1. ob 23.25)</a:t>
            </a:r>
          </a:p>
          <a:p>
            <a:pPr marL="0" indent="0">
              <a:buNone/>
            </a:pPr>
            <a:r>
              <a:rPr lang="sl-SI" dirty="0"/>
              <a:t>Predstava se nadaljuje </a:t>
            </a:r>
            <a:r>
              <a:rPr lang="sl-SI" dirty="0" err="1"/>
              <a:t>Queen</a:t>
            </a:r>
            <a:r>
              <a:rPr lang="sl-SI" dirty="0"/>
              <a:t> in Adam Lambert (ob 4.35)</a:t>
            </a:r>
          </a:p>
          <a:p>
            <a:pPr marL="0" indent="0">
              <a:buNone/>
            </a:pPr>
            <a:endParaRPr lang="sl-SI" dirty="0"/>
          </a:p>
          <a:p>
            <a:pPr marL="0" indent="0">
              <a:buNone/>
            </a:pPr>
            <a:endParaRPr lang="sl-SI" dirty="0"/>
          </a:p>
        </p:txBody>
      </p:sp>
      <p:sp>
        <p:nvSpPr>
          <p:cNvPr id="4" name="Označba mesta vsebine 3"/>
          <p:cNvSpPr>
            <a:spLocks noGrp="1"/>
          </p:cNvSpPr>
          <p:nvPr>
            <p:ph sz="half" idx="2"/>
          </p:nvPr>
        </p:nvSpPr>
        <p:spPr/>
        <p:txBody>
          <a:bodyPr>
            <a:normAutofit lnSpcReduction="10000"/>
          </a:bodyPr>
          <a:lstStyle/>
          <a:p>
            <a:r>
              <a:rPr lang="sl-SI" b="1" dirty="0">
                <a:solidFill>
                  <a:srgbClr val="C00000"/>
                </a:solidFill>
              </a:rPr>
              <a:t>1. 1. 2021 – program SLO 1</a:t>
            </a:r>
          </a:p>
          <a:p>
            <a:pPr marL="0" indent="0">
              <a:buNone/>
            </a:pPr>
            <a:r>
              <a:rPr lang="sl-SI" dirty="0"/>
              <a:t>Novoletni koncert iz Dunaja (ob 11.15)</a:t>
            </a:r>
          </a:p>
          <a:p>
            <a:r>
              <a:rPr lang="sl-SI" b="1" dirty="0">
                <a:solidFill>
                  <a:srgbClr val="C00000"/>
                </a:solidFill>
              </a:rPr>
              <a:t>1. 1. 2021 – program SLO 2</a:t>
            </a:r>
          </a:p>
          <a:p>
            <a:pPr marL="0" indent="0">
              <a:buNone/>
            </a:pPr>
            <a:r>
              <a:rPr lang="sl-SI" dirty="0" err="1"/>
              <a:t>Abba</a:t>
            </a:r>
            <a:r>
              <a:rPr lang="sl-SI" dirty="0"/>
              <a:t> za vedno (ob 4.05)</a:t>
            </a:r>
          </a:p>
          <a:p>
            <a:pPr marL="0" indent="0">
              <a:buNone/>
            </a:pPr>
            <a:r>
              <a:rPr lang="sl-SI" dirty="0"/>
              <a:t>Vivaldijevi Štirje letni časi in Luka </a:t>
            </a:r>
            <a:r>
              <a:rPr lang="sl-SI" dirty="0" err="1"/>
              <a:t>Šulić</a:t>
            </a:r>
            <a:r>
              <a:rPr lang="sl-SI" dirty="0"/>
              <a:t> (ob 21.40)</a:t>
            </a:r>
          </a:p>
          <a:p>
            <a:pPr marL="0" indent="0">
              <a:buNone/>
            </a:pPr>
            <a:endParaRPr lang="sl-SI" dirty="0"/>
          </a:p>
          <a:p>
            <a:r>
              <a:rPr lang="sl-SI" b="1" dirty="0">
                <a:solidFill>
                  <a:srgbClr val="C00000"/>
                </a:solidFill>
              </a:rPr>
              <a:t>2. 1. 2021 – program SLO 2</a:t>
            </a:r>
          </a:p>
          <a:p>
            <a:pPr marL="0" indent="0">
              <a:buNone/>
            </a:pPr>
            <a:r>
              <a:rPr lang="sl-SI" dirty="0"/>
              <a:t>J. Strauss, Netopir (ob 17.30)</a:t>
            </a:r>
          </a:p>
          <a:p>
            <a:pPr marL="0" indent="0">
              <a:buNone/>
            </a:pPr>
            <a:r>
              <a:rPr lang="sl-SI" dirty="0"/>
              <a:t>Magnifico Stožice 2018 (ob 22.20)</a:t>
            </a:r>
          </a:p>
          <a:p>
            <a:endParaRPr lang="sl-SI" dirty="0"/>
          </a:p>
        </p:txBody>
      </p:sp>
      <p:sp>
        <p:nvSpPr>
          <p:cNvPr id="5" name="PoljeZBesedilom 4"/>
          <p:cNvSpPr txBox="1"/>
          <p:nvPr/>
        </p:nvSpPr>
        <p:spPr>
          <a:xfrm>
            <a:off x="940526" y="6272784"/>
            <a:ext cx="9866811" cy="369332"/>
          </a:xfrm>
          <a:prstGeom prst="rect">
            <a:avLst/>
          </a:prstGeom>
          <a:noFill/>
        </p:spPr>
        <p:txBody>
          <a:bodyPr wrap="square" rtlCol="0">
            <a:spAutoFit/>
          </a:bodyPr>
          <a:lstStyle/>
          <a:p>
            <a:r>
              <a:rPr lang="sl-SI" dirty="0"/>
              <a:t>Lahko pobrskaj v arhivu RTV </a:t>
            </a:r>
            <a:r>
              <a:rPr lang="sl-SI" dirty="0">
                <a:hlinkClick r:id="rId2"/>
              </a:rPr>
              <a:t>https://4d.rtvslo.si/arhiv/</a:t>
            </a:r>
            <a:r>
              <a:rPr lang="sl-SI" dirty="0"/>
              <a:t> za posnetke zgoraj navedenih oddaj.</a:t>
            </a:r>
          </a:p>
        </p:txBody>
      </p:sp>
    </p:spTree>
    <p:extLst>
      <p:ext uri="{BB962C8B-B14F-4D97-AF65-F5344CB8AC3E}">
        <p14:creationId xmlns:p14="http://schemas.microsoft.com/office/powerpoint/2010/main" val="55770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4">
                                            <p:txEl>
                                              <p:pRg st="0" end="0"/>
                                            </p:txEl>
                                          </p:spTgt>
                                        </p:tgtEl>
                                        <p:attrNameLst>
                                          <p:attrName>style.visibility</p:attrName>
                                        </p:attrNameLst>
                                      </p:cBhvr>
                                      <p:to>
                                        <p:strVal val="visible"/>
                                      </p:to>
                                    </p:set>
                                    <p:animEffect transition="in" filter="barn(inVertical)">
                                      <p:cBhvr>
                                        <p:cTn id="28" dur="500"/>
                                        <p:tgtEl>
                                          <p:spTgt spid="4">
                                            <p:txEl>
                                              <p:pRg st="0" end="0"/>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Effect transition="in" filter="barn(inVertical)">
                                      <p:cBhvr>
                                        <p:cTn id="31" dur="500"/>
                                        <p:tgtEl>
                                          <p:spTgt spid="4">
                                            <p:txEl>
                                              <p:pRg st="1" end="1"/>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Effect transition="in" filter="barn(inVertical)">
                                      <p:cBhvr>
                                        <p:cTn id="34" dur="500"/>
                                        <p:tgtEl>
                                          <p:spTgt spid="4">
                                            <p:txEl>
                                              <p:pRg st="2" end="2"/>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barn(inVertical)">
                                      <p:cBhvr>
                                        <p:cTn id="37" dur="500"/>
                                        <p:tgtEl>
                                          <p:spTgt spid="4">
                                            <p:txEl>
                                              <p:pRg st="3" end="3"/>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4">
                                            <p:txEl>
                                              <p:pRg st="4" end="4"/>
                                            </p:txEl>
                                          </p:spTgt>
                                        </p:tgtEl>
                                        <p:attrNameLst>
                                          <p:attrName>style.visibility</p:attrName>
                                        </p:attrNameLst>
                                      </p:cBhvr>
                                      <p:to>
                                        <p:strVal val="visible"/>
                                      </p:to>
                                    </p:set>
                                    <p:animEffect transition="in" filter="barn(inVertical)">
                                      <p:cBhvr>
                                        <p:cTn id="40" dur="500"/>
                                        <p:tgtEl>
                                          <p:spTgt spid="4">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Effect transition="in" filter="barn(inVertical)">
                                      <p:cBhvr>
                                        <p:cTn id="45" dur="500"/>
                                        <p:tgtEl>
                                          <p:spTgt spid="4">
                                            <p:txEl>
                                              <p:pRg st="6" end="6"/>
                                            </p:txEl>
                                          </p:spTgt>
                                        </p:tgtEl>
                                      </p:cBhvr>
                                    </p:animEffect>
                                  </p:childTnLst>
                                </p:cTn>
                              </p:par>
                              <p:par>
                                <p:cTn id="46" presetID="16" presetClass="entr" presetSubtype="21" fill="hold" nodeType="with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barn(inVertical)">
                                      <p:cBhvr>
                                        <p:cTn id="48" dur="500"/>
                                        <p:tgtEl>
                                          <p:spTgt spid="4">
                                            <p:txEl>
                                              <p:pRg st="7" end="7"/>
                                            </p:txEl>
                                          </p:spTgt>
                                        </p:tgtEl>
                                      </p:cBhvr>
                                    </p:animEffect>
                                  </p:childTnLst>
                                </p:cTn>
                              </p:par>
                              <p:par>
                                <p:cTn id="49" presetID="16" presetClass="entr" presetSubtype="21" fill="hold" nodeType="withEffect">
                                  <p:stCondLst>
                                    <p:cond delay="0"/>
                                  </p:stCondLst>
                                  <p:childTnLst>
                                    <p:set>
                                      <p:cBhvr>
                                        <p:cTn id="50" dur="1" fill="hold">
                                          <p:stCondLst>
                                            <p:cond delay="0"/>
                                          </p:stCondLst>
                                        </p:cTn>
                                        <p:tgtEl>
                                          <p:spTgt spid="4">
                                            <p:txEl>
                                              <p:pRg st="8" end="8"/>
                                            </p:txEl>
                                          </p:spTgt>
                                        </p:tgtEl>
                                        <p:attrNameLst>
                                          <p:attrName>style.visibility</p:attrName>
                                        </p:attrNameLst>
                                      </p:cBhvr>
                                      <p:to>
                                        <p:strVal val="visible"/>
                                      </p:to>
                                    </p:set>
                                    <p:animEffect transition="in" filter="barn(inVertical)">
                                      <p:cBhvr>
                                        <p:cTn id="51" dur="500"/>
                                        <p:tgtEl>
                                          <p:spTgt spid="4">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sta lesa">
  <a:themeElements>
    <a:clrScheme name="Vrsta les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rsta les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sta les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TM03090434[[fn=Vrsta lesa]]</Template>
  <TotalTime>431</TotalTime>
  <Words>329</Words>
  <Application>Microsoft Office PowerPoint</Application>
  <PresentationFormat>Širokozaslonsko</PresentationFormat>
  <Paragraphs>63</Paragraphs>
  <Slides>7</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7</vt:i4>
      </vt:variant>
    </vt:vector>
  </HeadingPairs>
  <TitlesOfParts>
    <vt:vector size="11" baseType="lpstr">
      <vt:lpstr>Rockwell</vt:lpstr>
      <vt:lpstr>Rockwell Condensed</vt:lpstr>
      <vt:lpstr>Wingdings</vt:lpstr>
      <vt:lpstr>Vrsta lesa</vt:lpstr>
      <vt:lpstr>PowerPointova predstavitev</vt:lpstr>
      <vt:lpstr>S: sloveča  L: ljubezniva   O: ovenčana    V: veličastna     E: edinstvena      N: nova       I: impresivna        J: junaška         A: avtonomna</vt:lpstr>
      <vt:lpstr>26. 12.: DAN SAMOSTOJNOSTI IN ENOTNOSTI</vt:lpstr>
      <vt:lpstr>26. 12. DAN SAMOSTOJNOSTI IN ENOTNOSTI</vt:lpstr>
      <vt:lpstr>PowerPointova predstavitev</vt:lpstr>
      <vt:lpstr>Povabilo na „koncert doma“</vt:lpstr>
      <vt:lpstr>VSI ZAMUDNIKI – ogled oddaje na RTV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Knjižnica</dc:creator>
  <cp:lastModifiedBy>Knjižnica</cp:lastModifiedBy>
  <cp:revision>32</cp:revision>
  <dcterms:created xsi:type="dcterms:W3CDTF">2020-12-15T06:12:50Z</dcterms:created>
  <dcterms:modified xsi:type="dcterms:W3CDTF">2020-12-21T12:52:36Z</dcterms:modified>
</cp:coreProperties>
</file>